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6424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82935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615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27376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24463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139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307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73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486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824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846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79059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579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739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Τίτλος και Κατακόρυφο κείμενο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Κατακόρυφος τίτλος και Κείμενο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Κεφαλίδα ενότητα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Δύο περιεχόμενα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Σύγκριση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Περιεχόμενο με λεζάντα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Εικόνα με λεζάντα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5675353" y="620083"/>
            <a:ext cx="5814411" cy="769441"/>
          </a:xfrm>
          <a:prstGeom prst="rect">
            <a:avLst/>
          </a:prstGeom>
          <a:gradFill>
            <a:gsLst>
              <a:gs pos="0">
                <a:srgbClr val="2E5A80"/>
              </a:gs>
              <a:gs pos="50000">
                <a:srgbClr val="4482BA"/>
              </a:gs>
              <a:gs pos="100000">
                <a:srgbClr val="519BDF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4400" b="1" i="1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2η ενότητα: Ο Ηρακλής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1011" y="2202594"/>
            <a:ext cx="378142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177" y="458770"/>
            <a:ext cx="5263293" cy="3180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77682" y="3805189"/>
            <a:ext cx="3563155" cy="27837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 rot="-1329321">
            <a:off x="349824" y="3262252"/>
            <a:ext cx="10110268" cy="10772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32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Το ελάφι µε τα χρυσά κέρατα, οι Στυµφαλίδες όρνιθες,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32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στάβλοι του Αυγεία</a:t>
            </a:r>
          </a:p>
        </p:txBody>
      </p:sp>
      <p:sp>
        <p:nvSpPr>
          <p:cNvPr id="86" name="Shape 86"/>
          <p:cNvSpPr/>
          <p:nvPr/>
        </p:nvSpPr>
        <p:spPr>
          <a:xfrm>
            <a:off x="8540838" y="5988676"/>
            <a:ext cx="3294848" cy="6002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18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    Χαραλάμπους Άγγελος</a:t>
            </a:r>
          </a:p>
        </p:txBody>
      </p:sp>
      <p:sp>
        <p:nvSpPr>
          <p:cNvPr id="87" name="Shape 87"/>
          <p:cNvSpPr/>
          <p:nvPr/>
        </p:nvSpPr>
        <p:spPr>
          <a:xfrm>
            <a:off x="8860664" y="6206091"/>
            <a:ext cx="200123" cy="220467"/>
          </a:xfrm>
          <a:prstGeom prst="ellipse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661116" y="662877"/>
            <a:ext cx="4400280" cy="178410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2700" cap="flat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Αργότερα ο Ευρυσθέας τον έστειλε να καθαρίσει τους στάβλους του βασιλιά Αυγεία σε μια μέρα. </a:t>
            </a:r>
          </a:p>
        </p:txBody>
      </p:sp>
      <p:sp>
        <p:nvSpPr>
          <p:cNvPr id="178" name="Shape 178"/>
          <p:cNvSpPr/>
          <p:nvPr/>
        </p:nvSpPr>
        <p:spPr>
          <a:xfrm>
            <a:off x="661116" y="3547360"/>
            <a:ext cx="4400280" cy="178449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Αυγείας ζούσε στην Ήλιδα κι είχε αμέτρητα κοπάδια που του τα είχε χαρίσει ο πατέρας του, ο Ήλιος.</a:t>
            </a:r>
          </a:p>
        </p:txBody>
      </p:sp>
      <p:sp>
        <p:nvSpPr>
          <p:cNvPr id="179" name="Shape 179"/>
          <p:cNvSpPr/>
          <p:nvPr/>
        </p:nvSpPr>
        <p:spPr>
          <a:xfrm>
            <a:off x="7834649" y="4081067"/>
            <a:ext cx="3614670" cy="2103644"/>
          </a:xfrm>
          <a:prstGeom prst="roundRect">
            <a:avLst>
              <a:gd name="adj" fmla="val 16667"/>
            </a:avLst>
          </a:prstGeom>
          <a:solidFill>
            <a:srgbClr val="EDEBEB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Είχαν μαζευτεί λοιπόν πολλοί σωροί από κοπριά που μύριζαν πολύ άσχημα.</a:t>
            </a:r>
          </a:p>
        </p:txBody>
      </p:sp>
      <p:sp>
        <p:nvSpPr>
          <p:cNvPr id="180" name="Shape 180"/>
          <p:cNvSpPr/>
          <p:nvPr/>
        </p:nvSpPr>
        <p:spPr>
          <a:xfrm>
            <a:off x="7686542" y="1066975"/>
            <a:ext cx="3530957" cy="1921098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>
            <a:solidFill>
              <a:srgbClr val="BB8C0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ζώα ήταν πάρα πολλά και οι βοσκοί του δεν προλάβαιναν να καθαρίζουν τους στάβλους.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1498779" y="569714"/>
            <a:ext cx="9194442" cy="1262128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FAD1B6"/>
              </a:gs>
              <a:gs pos="50000">
                <a:srgbClr val="F8C8A7"/>
              </a:gs>
              <a:gs pos="100000">
                <a:srgbClr val="F9BD94"/>
              </a:gs>
            </a:gsLst>
            <a:lin ang="5400000" scaled="0"/>
          </a:gradFill>
          <a:ln w="9525" cap="flat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Ηρακλής έσκαψε δύο βαθιά χαντάκια, που περνούσαν μέσα από τους στάβλους κι έφταναν μέχρι τους ποταμούς Αλφειό και Πηνειό. </a:t>
            </a:r>
          </a:p>
        </p:txBody>
      </p:sp>
      <p:sp>
        <p:nvSpPr>
          <p:cNvPr id="188" name="Shape 188"/>
          <p:cNvSpPr/>
          <p:nvPr/>
        </p:nvSpPr>
        <p:spPr>
          <a:xfrm>
            <a:off x="1498779" y="4969180"/>
            <a:ext cx="9194442" cy="1096767"/>
          </a:xfrm>
          <a:prstGeom prst="bevel">
            <a:avLst>
              <a:gd name="adj" fmla="val 12500"/>
            </a:avLst>
          </a:prstGeom>
          <a:solidFill>
            <a:srgbClr val="00B050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Έτσι ο Ηρακλής καθάρισε τους στάβλους του Αυγεία σε μια µόνο μέρα.</a:t>
            </a:r>
          </a:p>
        </p:txBody>
      </p:sp>
      <p:sp>
        <p:nvSpPr>
          <p:cNvPr id="189" name="Shape 189"/>
          <p:cNvSpPr/>
          <p:nvPr/>
        </p:nvSpPr>
        <p:spPr>
          <a:xfrm>
            <a:off x="1498779" y="3525117"/>
            <a:ext cx="9194442" cy="1061389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ορμητικά νερά μπήκαν στους στάβλους, παρέσυραν την κοπριά και την πήγαν στη θάλασσα. </a:t>
            </a:r>
          </a:p>
        </p:txBody>
      </p:sp>
      <p:sp>
        <p:nvSpPr>
          <p:cNvPr id="190" name="Shape 190"/>
          <p:cNvSpPr/>
          <p:nvPr/>
        </p:nvSpPr>
        <p:spPr>
          <a:xfrm>
            <a:off x="1498779" y="2055814"/>
            <a:ext cx="9194442" cy="1086631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C6DDF1"/>
              </a:gs>
              <a:gs pos="50000">
                <a:srgbClr val="BAD5EE"/>
              </a:gs>
              <a:gs pos="100000">
                <a:srgbClr val="ABCDED"/>
              </a:gs>
            </a:gsLst>
            <a:lin ang="5400000" scaled="0"/>
          </a:gradFill>
          <a:ln w="9525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Έστρεψε μετά το ρεύμα των ποταμών μέσα στα χαντάκια.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078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089" y="206062"/>
            <a:ext cx="4400671" cy="6303347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8529" y="206062"/>
            <a:ext cx="4821380" cy="632191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96980" y="249903"/>
            <a:ext cx="8753534" cy="6394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456" y="123615"/>
            <a:ext cx="5292582" cy="648680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6126439" y="2163650"/>
            <a:ext cx="5443469" cy="119408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Ηρακλής καθαρίζει τους σταύλους του Αυγεία με τη βοήθεια της Αθηνάς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/>
          <p:nvPr/>
        </p:nvSpPr>
        <p:spPr>
          <a:xfrm rot="-1442468">
            <a:off x="769580" y="2875002"/>
            <a:ext cx="10652853" cy="1107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6600" b="1" i="0" u="none" strike="noStrike" cap="none" baseline="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www.didaskaleio.weebly.com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220550" y="477520"/>
            <a:ext cx="9275170" cy="1213166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Σ’ ένα βουνό της Πελοποννήσου ζούσε το ιερό ελάφι της θεάς Άρτεμης. </a:t>
            </a:r>
          </a:p>
        </p:txBody>
      </p:sp>
      <p:sp>
        <p:nvSpPr>
          <p:cNvPr id="95" name="Shape 95"/>
          <p:cNvSpPr/>
          <p:nvPr/>
        </p:nvSpPr>
        <p:spPr>
          <a:xfrm>
            <a:off x="1273979" y="5217607"/>
            <a:ext cx="9221740" cy="1037418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FFE8A3"/>
              </a:gs>
              <a:gs pos="50000">
                <a:srgbClr val="FFE492"/>
              </a:gs>
              <a:gs pos="100000">
                <a:srgbClr val="FFDF7E"/>
              </a:gs>
            </a:gsLst>
            <a:lin ang="5400000" scaled="0"/>
          </a:gradFill>
          <a:ln w="9525" cap="flat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Ένα ολόκληρο χρόνο το κυνηγούσε ο Ηρακλής στα βουνά και στα δάση χωρίς αποτέλεσμα. </a:t>
            </a:r>
          </a:p>
        </p:txBody>
      </p:sp>
      <p:sp>
        <p:nvSpPr>
          <p:cNvPr id="96" name="Shape 96"/>
          <p:cNvSpPr/>
          <p:nvPr/>
        </p:nvSpPr>
        <p:spPr>
          <a:xfrm>
            <a:off x="1273979" y="3947114"/>
            <a:ext cx="9221740" cy="891654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E1E1E1"/>
              </a:gs>
              <a:gs pos="50000">
                <a:srgbClr val="DADADA"/>
              </a:gs>
              <a:gs pos="100000">
                <a:srgbClr val="D3D3D3"/>
              </a:gs>
            </a:gsLst>
            <a:lin ang="5400000" scaled="0"/>
          </a:gradFill>
          <a:ln w="9525" cap="flat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Ευρυσθέας διέταξε τον Ηρακλή να φέρει το ελάφι αυτό ζωντανό στις Μυκήνες. </a:t>
            </a:r>
          </a:p>
        </p:txBody>
      </p:sp>
      <p:sp>
        <p:nvSpPr>
          <p:cNvPr id="97" name="Shape 97"/>
          <p:cNvSpPr/>
          <p:nvPr/>
        </p:nvSpPr>
        <p:spPr>
          <a:xfrm>
            <a:off x="1247262" y="2420425"/>
            <a:ext cx="9221740" cy="796951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FAD1B6"/>
              </a:gs>
              <a:gs pos="50000">
                <a:srgbClr val="F8C8A7"/>
              </a:gs>
              <a:gs pos="100000">
                <a:srgbClr val="F9BD94"/>
              </a:gs>
            </a:gsLst>
            <a:lin ang="5400000" scaled="0"/>
          </a:gradFill>
          <a:ln w="9525" cap="flat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Είχε χρυσά κέρατα, χάλκινες οπλές και κανείς δεν το έφτανε στο τρέξιμο.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8775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353" y="365125"/>
            <a:ext cx="4793623" cy="6146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6765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1312849" y="516895"/>
            <a:ext cx="9566298" cy="904871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98C679"/>
              </a:gs>
              <a:gs pos="50000">
                <a:srgbClr val="6EB241"/>
              </a:gs>
              <a:gs pos="100000">
                <a:srgbClr val="60A235"/>
              </a:gs>
            </a:gsLst>
            <a:lin ang="5400000" scaled="0"/>
          </a:gradFill>
          <a:ln w="9525" cap="flat">
            <a:solidFill>
              <a:schemeClr val="accent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Μια μέρα το ελάφι μπήκε στον ποταμό Λάδωνα, για να περάσει απέναντι</a:t>
            </a:r>
          </a:p>
        </p:txBody>
      </p:sp>
      <p:sp>
        <p:nvSpPr>
          <p:cNvPr id="112" name="Shape 112"/>
          <p:cNvSpPr/>
          <p:nvPr/>
        </p:nvSpPr>
        <p:spPr>
          <a:xfrm>
            <a:off x="1312849" y="5129850"/>
            <a:ext cx="9566298" cy="819862"/>
          </a:xfrm>
          <a:prstGeom prst="bevel">
            <a:avLst>
              <a:gd name="adj" fmla="val 12500"/>
            </a:avLst>
          </a:prstGeom>
          <a:solidFill>
            <a:srgbClr val="00B0F0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Αφού το έδειξε στον Ευρυσθέα, το άφησε ελεύθερο, όπως είχε υποσχεθεί στη θεά Άρτεμη.</a:t>
            </a:r>
          </a:p>
        </p:txBody>
      </p:sp>
      <p:sp>
        <p:nvSpPr>
          <p:cNvPr id="113" name="Shape 113"/>
          <p:cNvSpPr/>
          <p:nvPr/>
        </p:nvSpPr>
        <p:spPr>
          <a:xfrm>
            <a:off x="1312849" y="3675155"/>
            <a:ext cx="9566298" cy="733697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Μετά το σήκωσε στους ώμους του και το πήγε στις Μυκήνες. </a:t>
            </a:r>
          </a:p>
        </p:txBody>
      </p:sp>
      <p:sp>
        <p:nvSpPr>
          <p:cNvPr id="114" name="Shape 114"/>
          <p:cNvSpPr/>
          <p:nvPr/>
        </p:nvSpPr>
        <p:spPr>
          <a:xfrm>
            <a:off x="1312849" y="2055814"/>
            <a:ext cx="9566298" cy="898346"/>
          </a:xfrm>
          <a:prstGeom prst="bevel">
            <a:avLst>
              <a:gd name="adj" fmla="val 12500"/>
            </a:avLst>
          </a:prstGeom>
          <a:gradFill>
            <a:gsLst>
              <a:gs pos="0">
                <a:srgbClr val="FFD24A"/>
              </a:gs>
              <a:gs pos="50000">
                <a:srgbClr val="FFC104"/>
              </a:gs>
              <a:gs pos="100000">
                <a:srgbClr val="E2AA02"/>
              </a:gs>
            </a:gsLst>
            <a:lin ang="5400000" scaled="0"/>
          </a:gradFill>
          <a:ln w="9525" cap="flat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Τότε ο Ηρακλής το χτύπησε ελαφρά µε ένα βέλος στο πόδι.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90993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131" y="271730"/>
            <a:ext cx="9223084" cy="6411586"/>
          </a:xfrm>
          <a:prstGeom prst="rect">
            <a:avLst/>
          </a:prstGeom>
          <a:solidFill>
            <a:srgbClr val="EEEEEE"/>
          </a:solidFill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922" y="108092"/>
            <a:ext cx="6970790" cy="6615416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3" name="Shape 123"/>
          <p:cNvSpPr/>
          <p:nvPr/>
        </p:nvSpPr>
        <p:spPr>
          <a:xfrm>
            <a:off x="7572777" y="1918951"/>
            <a:ext cx="4417454" cy="96591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Ηρακλής πιάνει το ελάφι από τα κέρατα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128" y="271730"/>
            <a:ext cx="11425771" cy="5536641"/>
          </a:xfrm>
          <a:prstGeom prst="ellipse">
            <a:avLst/>
          </a:prstGeom>
          <a:noFill/>
          <a:ln w="63500" cap="rnd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5" name="Shape 125"/>
          <p:cNvSpPr/>
          <p:nvPr/>
        </p:nvSpPr>
        <p:spPr>
          <a:xfrm>
            <a:off x="3358132" y="5943969"/>
            <a:ext cx="5403761" cy="6439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Ηρακλής πιάνει το ελάφι της Άρτεμης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946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2307" y="365125"/>
            <a:ext cx="8590593" cy="628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277509" y="2579330"/>
            <a:ext cx="2774784" cy="149039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Ηρακλής πιάνει το ελάφι της Κερύνειας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165" y="365125"/>
            <a:ext cx="9780967" cy="562405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2199335" y="6106164"/>
            <a:ext cx="7482625" cy="65631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 w="38100" cap="flat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 Ηρακλής και το ελάφι της Άρτεµης. Πάντα βοηθός ο Ιόλαος.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774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786147" y="599308"/>
            <a:ext cx="4133041" cy="1162654"/>
          </a:xfrm>
          <a:prstGeom prst="rect">
            <a:avLst/>
          </a:prstGeom>
          <a:solidFill>
            <a:srgbClr val="FF0000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Μετά ο Ηρακλής πήγε στη λίμνη Στυμφαλία</a:t>
            </a:r>
          </a:p>
        </p:txBody>
      </p:sp>
      <p:sp>
        <p:nvSpPr>
          <p:cNvPr id="143" name="Shape 143"/>
          <p:cNvSpPr/>
          <p:nvPr/>
        </p:nvSpPr>
        <p:spPr>
          <a:xfrm>
            <a:off x="5705337" y="1220200"/>
            <a:ext cx="5548647" cy="1297641"/>
          </a:xfrm>
          <a:prstGeom prst="rect">
            <a:avLst/>
          </a:prstGeom>
          <a:solidFill>
            <a:srgbClr val="3A3838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Εκεί ζούσαν οι Στυµφαλίδες όρνιθες, μεγάλα πουλιά, µε σιδερένια ράμφη και φτερά, που τρέφονταν µε ανθρώπινο κρέας. </a:t>
            </a:r>
          </a:p>
        </p:txBody>
      </p:sp>
      <p:sp>
        <p:nvSpPr>
          <p:cNvPr id="144" name="Shape 144"/>
          <p:cNvSpPr/>
          <p:nvPr/>
        </p:nvSpPr>
        <p:spPr>
          <a:xfrm>
            <a:off x="838200" y="2220998"/>
            <a:ext cx="4133041" cy="1436605"/>
          </a:xfrm>
          <a:prstGeom prst="rect">
            <a:avLst/>
          </a:prstGeom>
          <a:solidFill>
            <a:srgbClr val="FFD966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Φτάνοντας, άρχισε να χτυπά δυο χάλκινα κρόταλα που του είχε χαρίσει η Αθηνά. </a:t>
            </a:r>
          </a:p>
        </p:txBody>
      </p:sp>
      <p:sp>
        <p:nvSpPr>
          <p:cNvPr id="145" name="Shape 145"/>
          <p:cNvSpPr/>
          <p:nvPr/>
        </p:nvSpPr>
        <p:spPr>
          <a:xfrm>
            <a:off x="5705337" y="3194640"/>
            <a:ext cx="5548647" cy="1140330"/>
          </a:xfrm>
          <a:prstGeom prst="rect">
            <a:avLst/>
          </a:prstGeom>
          <a:solidFill>
            <a:srgbClr val="548135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πουλιά βγήκαν από τα καλάμια της λίμνης όπου κρύβονταν και πέταξαν τρομαγμένα. </a:t>
            </a:r>
          </a:p>
        </p:txBody>
      </p:sp>
      <p:sp>
        <p:nvSpPr>
          <p:cNvPr id="146" name="Shape 146"/>
          <p:cNvSpPr/>
          <p:nvPr/>
        </p:nvSpPr>
        <p:spPr>
          <a:xfrm>
            <a:off x="695995" y="4103332"/>
            <a:ext cx="4223193" cy="1254277"/>
          </a:xfrm>
          <a:prstGeom prst="rect">
            <a:avLst/>
          </a:prstGeom>
          <a:solidFill>
            <a:srgbClr val="2E75B5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Τότε ο Ηρακλής µε τα βέλη του σκότωσε πολλά. Όσα γλίτωσαν έφυγαν μακριά και δεν ξαναφάνηκαν.</a:t>
            </a:r>
          </a:p>
        </p:txBody>
      </p:sp>
      <p:sp>
        <p:nvSpPr>
          <p:cNvPr id="147" name="Shape 147"/>
          <p:cNvSpPr/>
          <p:nvPr/>
        </p:nvSpPr>
        <p:spPr>
          <a:xfrm>
            <a:off x="5755246" y="5092185"/>
            <a:ext cx="5548647" cy="1259983"/>
          </a:xfrm>
          <a:prstGeom prst="rect">
            <a:avLst/>
          </a:prstGeom>
          <a:solidFill>
            <a:srgbClr val="7030A0"/>
          </a:solidFill>
          <a:ln w="12700" cap="flat">
            <a:solidFill>
              <a:srgbClr val="42719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Όσα γλίτωσαν έφυγαν μακριά και δεν ξαναφάνηκαν.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323" y="206419"/>
            <a:ext cx="5622925" cy="6426200"/>
          </a:xfrm>
          <a:prstGeom prst="rect">
            <a:avLst/>
          </a:prstGeom>
          <a:solidFill>
            <a:srgbClr val="EEEEEE"/>
          </a:solidFill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1555" y="365125"/>
            <a:ext cx="5724599" cy="602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3976" y="206419"/>
            <a:ext cx="5931970" cy="640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3638" y="303784"/>
            <a:ext cx="4389725" cy="623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71042" y="460314"/>
            <a:ext cx="7249912" cy="561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54990" y="362948"/>
            <a:ext cx="7665527" cy="5988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8775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255" y="305391"/>
            <a:ext cx="6686549" cy="6276974"/>
          </a:xfrm>
          <a:prstGeom prst="rect">
            <a:avLst/>
          </a:prstGeom>
          <a:solidFill>
            <a:srgbClr val="EEEEEE"/>
          </a:solidFill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7" name="Shape 167"/>
          <p:cNvSpPr/>
          <p:nvPr/>
        </p:nvSpPr>
        <p:spPr>
          <a:xfrm>
            <a:off x="9056463" y="5925544"/>
            <a:ext cx="2601532" cy="65682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 w="9525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l-GR" sz="2000" b="1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Λίμνη Στυμφαλία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041" y="483052"/>
            <a:ext cx="8124288" cy="6099314"/>
          </a:xfrm>
          <a:prstGeom prst="ellipse">
            <a:avLst/>
          </a:prstGeom>
          <a:noFill/>
          <a:ln w="63500" cap="rnd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041" y="365125"/>
            <a:ext cx="8509446" cy="5687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2595" y="582466"/>
            <a:ext cx="7867313" cy="5900486"/>
          </a:xfrm>
          <a:prstGeom prst="rect">
            <a:avLst/>
          </a:prstGeom>
          <a:noFill/>
          <a:ln w="2286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Office PowerPoint</Application>
  <PresentationFormat>Widescreen</PresentationFormat>
  <Paragraphs>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</dc:creator>
  <cp:lastModifiedBy>Georgia</cp:lastModifiedBy>
  <cp:revision>1</cp:revision>
  <dcterms:modified xsi:type="dcterms:W3CDTF">2014-10-23T12:00:46Z</dcterms:modified>
</cp:coreProperties>
</file>